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mbria Math" panose="02040503050406030204" pitchFamily="18" charset="0"/>
      <p:regular r:id="rId8"/>
    </p:embeddedFont>
    <p:embeddedFont>
      <p:font typeface="Domine" panose="020B0604020202020204" charset="0"/>
      <p:regular r:id="rId9"/>
    </p:embeddedFont>
    <p:embeddedFont>
      <p:font typeface="Montserrat Extra Bold" panose="020B0604020202020204" charset="0"/>
      <p:bold r:id="rId10"/>
    </p:embeddedFont>
  </p:embeddedFontLst>
  <p:custDataLst>
    <p:tags r:id="rId1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143" kern="1200">
        <a:solidFill>
          <a:schemeClr val="tx1"/>
        </a:solidFill>
        <a:latin typeface="Arial"/>
        <a:ea typeface="+mn-ea"/>
        <a:cs typeface="+mn-cs"/>
      </a:defRPr>
    </a:lvl1pPr>
    <a:lvl2pPr marL="326532" algn="l" rtl="0" fontAlgn="base">
      <a:spcBef>
        <a:spcPct val="0"/>
      </a:spcBef>
      <a:spcAft>
        <a:spcPct val="0"/>
      </a:spcAft>
      <a:defRPr sz="2143" kern="1200">
        <a:solidFill>
          <a:schemeClr val="tx1"/>
        </a:solidFill>
        <a:latin typeface="Arial"/>
        <a:ea typeface="+mn-ea"/>
        <a:cs typeface="+mn-cs"/>
      </a:defRPr>
    </a:lvl2pPr>
    <a:lvl3pPr marL="653064" algn="l" rtl="0" fontAlgn="base">
      <a:spcBef>
        <a:spcPct val="0"/>
      </a:spcBef>
      <a:spcAft>
        <a:spcPct val="0"/>
      </a:spcAft>
      <a:defRPr sz="2143" kern="1200">
        <a:solidFill>
          <a:schemeClr val="tx1"/>
        </a:solidFill>
        <a:latin typeface="Arial"/>
        <a:ea typeface="+mn-ea"/>
        <a:cs typeface="+mn-cs"/>
      </a:defRPr>
    </a:lvl3pPr>
    <a:lvl4pPr marL="979597" algn="l" rtl="0" fontAlgn="base">
      <a:spcBef>
        <a:spcPct val="0"/>
      </a:spcBef>
      <a:spcAft>
        <a:spcPct val="0"/>
      </a:spcAft>
      <a:defRPr sz="2143" kern="1200">
        <a:solidFill>
          <a:schemeClr val="tx1"/>
        </a:solidFill>
        <a:latin typeface="Arial"/>
        <a:ea typeface="+mn-ea"/>
        <a:cs typeface="+mn-cs"/>
      </a:defRPr>
    </a:lvl4pPr>
    <a:lvl5pPr marL="1306129" algn="l" rtl="0" fontAlgn="base">
      <a:spcBef>
        <a:spcPct val="0"/>
      </a:spcBef>
      <a:spcAft>
        <a:spcPct val="0"/>
      </a:spcAft>
      <a:defRPr sz="2143" kern="1200">
        <a:solidFill>
          <a:schemeClr val="tx1"/>
        </a:solidFill>
        <a:latin typeface="Arial"/>
        <a:ea typeface="+mn-ea"/>
        <a:cs typeface="+mn-cs"/>
      </a:defRPr>
    </a:lvl5pPr>
    <a:lvl6pPr marL="1632661" algn="l" defTabSz="653064" rtl="0" eaLnBrk="1" latinLnBrk="0" hangingPunct="1">
      <a:defRPr sz="2143" kern="1200">
        <a:solidFill>
          <a:schemeClr val="tx1"/>
        </a:solidFill>
        <a:latin typeface="Arial"/>
        <a:ea typeface="+mn-ea"/>
        <a:cs typeface="+mn-cs"/>
      </a:defRPr>
    </a:lvl6pPr>
    <a:lvl7pPr marL="1959193" algn="l" defTabSz="653064" rtl="0" eaLnBrk="1" latinLnBrk="0" hangingPunct="1">
      <a:defRPr sz="2143" kern="1200">
        <a:solidFill>
          <a:schemeClr val="tx1"/>
        </a:solidFill>
        <a:latin typeface="Arial"/>
        <a:ea typeface="+mn-ea"/>
        <a:cs typeface="+mn-cs"/>
      </a:defRPr>
    </a:lvl7pPr>
    <a:lvl8pPr marL="2285726" algn="l" defTabSz="653064" rtl="0" eaLnBrk="1" latinLnBrk="0" hangingPunct="1">
      <a:defRPr sz="2143" kern="1200">
        <a:solidFill>
          <a:schemeClr val="tx1"/>
        </a:solidFill>
        <a:latin typeface="Arial"/>
        <a:ea typeface="+mn-ea"/>
        <a:cs typeface="+mn-cs"/>
      </a:defRPr>
    </a:lvl8pPr>
    <a:lvl9pPr marL="2612258" algn="l" defTabSz="653064" rtl="0" eaLnBrk="1" latinLnBrk="0" hangingPunct="1">
      <a:defRPr sz="2143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576" userDrawn="1">
          <p15:clr>
            <a:srgbClr val="A4A3A4"/>
          </p15:clr>
        </p15:guide>
        <p15:guide id="2" pos="16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6092"/>
    <a:srgbClr val="4646FF"/>
    <a:srgbClr val="8ADFDC"/>
    <a:srgbClr val="73A514"/>
    <a:srgbClr val="8CD23C"/>
    <a:srgbClr val="5F5F5F"/>
    <a:srgbClr val="333333"/>
    <a:srgbClr val="669900"/>
    <a:srgbClr val="F2FADC"/>
    <a:srgbClr val="E7F2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60"/>
  </p:normalViewPr>
  <p:slideViewPr>
    <p:cSldViewPr>
      <p:cViewPr varScale="1">
        <p:scale>
          <a:sx n="50" d="100"/>
          <a:sy n="50" d="100"/>
        </p:scale>
        <p:origin x="1064" y="52"/>
      </p:cViewPr>
      <p:guideLst>
        <p:guide orient="horz" pos="6576"/>
        <p:guide pos="163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gs" Target="tags/tag1.xml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7250" y="685800"/>
            <a:ext cx="51435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/>
            </a:lvl1pPr>
          </a:lstStyle>
          <a:p>
            <a:pPr>
              <a:defRPr/>
            </a:pPr>
            <a:fld id="{DC7FF369-15CD-4AE8-AD6F-0DD9E71D98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868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1pPr>
    <a:lvl2pPr marL="326532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2pPr>
    <a:lvl3pPr marL="653064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3pPr>
    <a:lvl4pPr marL="979597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4pPr>
    <a:lvl5pPr marL="1306129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5pPr>
    <a:lvl6pPr marL="1632661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 smtId="4294967295"/>
            </a:defPPr>
            <a:lvl1pPr eaLnBrk="0" hangingPunct="0">
              <a:defRPr sz="3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3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3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3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3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fld id="{C5E13FED-D575-44BD-985D-CE780F31FB99}" type="slidenum">
              <a:rPr lang="en-US" sz="1200" smtClean="0"/>
              <a:pPr eaLnBrk="1" hangingPunct="1"/>
              <a:t>1</a:t>
            </a:fld>
            <a:endParaRPr lang="en-US" sz="12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 smtId="4294967295"/>
            </a:defPPr>
          </a:lstStyle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9093" y="6817784"/>
            <a:ext cx="27980218" cy="4703233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8184" y="12435417"/>
            <a:ext cx="23042033" cy="5609167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304815" indent="0" algn="ctr">
              <a:buNone/>
              <a:defRPr/>
            </a:lvl2pPr>
            <a:lvl3pPr marL="609630" indent="0" algn="ctr">
              <a:buNone/>
              <a:defRPr/>
            </a:lvl3pPr>
            <a:lvl4pPr marL="914446" indent="0" algn="ctr">
              <a:buNone/>
              <a:defRPr/>
            </a:lvl4pPr>
            <a:lvl5pPr marL="1219261" indent="0" algn="ctr">
              <a:buNone/>
              <a:defRPr/>
            </a:lvl5pPr>
            <a:lvl6pPr marL="1524076" indent="0" algn="ctr">
              <a:buNone/>
              <a:defRPr/>
            </a:lvl6pPr>
            <a:lvl7pPr marL="1828891" indent="0" algn="ctr">
              <a:buNone/>
              <a:defRPr/>
            </a:lvl7pPr>
            <a:lvl8pPr marL="2133707" indent="0" algn="ctr">
              <a:buNone/>
              <a:defRPr/>
            </a:lvl8pPr>
            <a:lvl9pPr marL="243852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1FCB089F-6037-4808-A5EC-726053647E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2252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AF7A044-11FD-4E27-B513-0D458FB4B0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081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6476" y="879476"/>
            <a:ext cx="7406217" cy="18725092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6767" y="879476"/>
            <a:ext cx="22118108" cy="18725092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C4A8B09D-F957-4A06-AF1F-2E1E112D54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14988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641C0E7-0C39-489E-BBEB-8384BC9D74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03455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14102293"/>
            <a:ext cx="27980218" cy="4358217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9301692"/>
            <a:ext cx="27980218" cy="48006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333"/>
            </a:lvl1pPr>
            <a:lvl2pPr marL="304815" indent="0">
              <a:buNone/>
              <a:defRPr sz="1200"/>
            </a:lvl2pPr>
            <a:lvl3pPr marL="609630" indent="0">
              <a:buNone/>
              <a:defRPr sz="1067"/>
            </a:lvl3pPr>
            <a:lvl4pPr marL="914446" indent="0">
              <a:buNone/>
              <a:defRPr sz="933"/>
            </a:lvl4pPr>
            <a:lvl5pPr marL="1219261" indent="0">
              <a:buNone/>
              <a:defRPr sz="933"/>
            </a:lvl5pPr>
            <a:lvl6pPr marL="1524076" indent="0">
              <a:buNone/>
              <a:defRPr sz="933"/>
            </a:lvl6pPr>
            <a:lvl7pPr marL="1828891" indent="0">
              <a:buNone/>
              <a:defRPr sz="933"/>
            </a:lvl7pPr>
            <a:lvl8pPr marL="2133707" indent="0">
              <a:buNone/>
              <a:defRPr sz="933"/>
            </a:lvl8pPr>
            <a:lvl9pPr marL="2438522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11F452E-A8E4-4CE1-9655-29125E8899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8334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6767" y="5121276"/>
            <a:ext cx="14761634" cy="14483292"/>
          </a:xfrm>
        </p:spPr>
        <p:txBody>
          <a:bodyPr/>
          <a:lstStyle>
            <a:defPPr>
              <a:defRPr kern="1200" smtId="4294967295"/>
            </a:defPPr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10001" y="5121276"/>
            <a:ext cx="14762692" cy="14483292"/>
          </a:xfrm>
        </p:spPr>
        <p:txBody>
          <a:bodyPr/>
          <a:lstStyle>
            <a:defPPr>
              <a:defRPr kern="1200" smtId="4294967295"/>
            </a:defPPr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F3D9962-47D2-455B-8692-003D58807F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6477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878417"/>
            <a:ext cx="29626982" cy="3657600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709" y="4912784"/>
            <a:ext cx="14544675" cy="204681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709" y="6959601"/>
            <a:ext cx="14544675" cy="12643908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1666" y="4912784"/>
            <a:ext cx="14551026" cy="204681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1666" y="6959601"/>
            <a:ext cx="14551026" cy="12643908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EC449C7-2544-4411-A6D9-A7181026BE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8251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E03D6AC-E1AB-4462-989E-5A0865C23D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7364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ABF8EBA-EBC0-4AA1-85C3-834763B2AA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69935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09" y="874184"/>
            <a:ext cx="10829925" cy="371792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392" y="874184"/>
            <a:ext cx="18402300" cy="18729325"/>
          </a:xfrm>
        </p:spPr>
        <p:txBody>
          <a:bodyPr/>
          <a:lstStyle>
            <a:defPPr>
              <a:defRPr kern="1200" smtId="4294967295"/>
            </a:defPPr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709" y="4592109"/>
            <a:ext cx="10829925" cy="150114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32F5167-8CBC-4FF1-941C-FB4C9DC0C8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52653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659" y="15361710"/>
            <a:ext cx="19750618" cy="181398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659" y="1961093"/>
            <a:ext cx="19750618" cy="13166725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659" y="17175693"/>
            <a:ext cx="19750618" cy="2574925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B5629D8C-964D-4531-AEEF-CACEBA47F0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94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6635" y="879475"/>
            <a:ext cx="29626322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6635" y="5121275"/>
            <a:ext cx="29626322" cy="14483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6635" y="19985567"/>
            <a:ext cx="768072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3135999">
              <a:defRPr sz="4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834" y="19985567"/>
            <a:ext cx="1042392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3135999">
              <a:defRPr sz="48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2234" y="19985567"/>
            <a:ext cx="768072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3135999">
              <a:defRPr sz="4800"/>
            </a:lvl1pPr>
          </a:lstStyle>
          <a:p>
            <a:pPr>
              <a:defRPr/>
            </a:pPr>
            <a:fld id="{7920789E-004F-4528-BD99-83C2E37E87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+mj-lt"/>
          <a:ea typeface="+mj-ea"/>
          <a:cs typeface="+mj-cs"/>
        </a:defRPr>
      </a:lvl1pPr>
      <a:lvl2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2pPr>
      <a:lvl3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3pPr>
      <a:lvl4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4pPr>
      <a:lvl5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5pPr>
      <a:lvl6pPr marL="304815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6pPr>
      <a:lvl7pPr marL="609630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7pPr>
      <a:lvl8pPr marL="914446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8pPr>
      <a:lvl9pPr marL="1219261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9pPr>
    </p:titleStyle>
    <p:bodyStyle>
      <a:defPPr>
        <a:defRPr kern="1200" smtId="4294967295"/>
      </a:defPPr>
      <a:lvl1pPr marL="1176926" indent="-1176926" algn="l" defTabSz="3135999" rtl="0" eaLnBrk="0" fontAlgn="base" hangingPunct="0">
        <a:spcBef>
          <a:spcPct val="20000"/>
        </a:spcBef>
        <a:spcAft>
          <a:spcPct val="0"/>
        </a:spcAft>
        <a:buChar char="•"/>
        <a:defRPr sz="11001">
          <a:solidFill>
            <a:schemeClr val="tx1"/>
          </a:solidFill>
          <a:latin typeface="+mn-lt"/>
          <a:ea typeface="+mn-ea"/>
          <a:cs typeface="+mn-cs"/>
        </a:defRPr>
      </a:lvl1pPr>
      <a:lvl2pPr marL="2548594" indent="-981124" algn="l" defTabSz="3135999" rtl="0" eaLnBrk="0" fontAlgn="base" hangingPunct="0">
        <a:spcBef>
          <a:spcPct val="20000"/>
        </a:spcBef>
        <a:spcAft>
          <a:spcPct val="0"/>
        </a:spcAft>
        <a:buChar char="–"/>
        <a:defRPr sz="9600">
          <a:solidFill>
            <a:schemeClr val="tx1"/>
          </a:solidFill>
          <a:latin typeface="+mn-lt"/>
        </a:defRPr>
      </a:lvl2pPr>
      <a:lvl3pPr marL="3920263" indent="-784265" algn="l" defTabSz="3135999" rtl="0" eaLnBrk="0" fontAlgn="base" hangingPunct="0">
        <a:spcBef>
          <a:spcPct val="20000"/>
        </a:spcBef>
        <a:spcAft>
          <a:spcPct val="0"/>
        </a:spcAft>
        <a:buChar char="•"/>
        <a:defRPr sz="8200">
          <a:solidFill>
            <a:schemeClr val="tx1"/>
          </a:solidFill>
          <a:latin typeface="+mn-lt"/>
        </a:defRPr>
      </a:lvl3pPr>
      <a:lvl4pPr marL="5486674" indent="-784265" algn="l" defTabSz="3135999" rtl="0" eaLnBrk="0" fontAlgn="base" hangingPunct="0">
        <a:spcBef>
          <a:spcPct val="20000"/>
        </a:spcBef>
        <a:spcAft>
          <a:spcPct val="0"/>
        </a:spcAft>
        <a:buChar char="–"/>
        <a:defRPr sz="6934">
          <a:solidFill>
            <a:schemeClr val="tx1"/>
          </a:solidFill>
          <a:latin typeface="+mn-lt"/>
        </a:defRPr>
      </a:lvl4pPr>
      <a:lvl5pPr marL="7054145" indent="-783206" algn="l" defTabSz="3135999" rtl="0" eaLnBrk="0" fontAlgn="base" hangingPunct="0">
        <a:spcBef>
          <a:spcPct val="20000"/>
        </a:spcBef>
        <a:spcAft>
          <a:spcPct val="0"/>
        </a:spcAft>
        <a:buChar char="»"/>
        <a:defRPr sz="6934">
          <a:solidFill>
            <a:schemeClr val="tx1"/>
          </a:solidFill>
          <a:latin typeface="+mn-lt"/>
        </a:defRPr>
      </a:lvl5pPr>
      <a:lvl6pPr marL="7358960" indent="-783206" algn="l" defTabSz="3135999" rtl="0" fontAlgn="base">
        <a:spcBef>
          <a:spcPct val="20000"/>
        </a:spcBef>
        <a:spcAft>
          <a:spcPct val="0"/>
        </a:spcAft>
        <a:buChar char="»"/>
        <a:defRPr sz="6934">
          <a:solidFill>
            <a:schemeClr val="tx1"/>
          </a:solidFill>
          <a:latin typeface="+mn-lt"/>
        </a:defRPr>
      </a:lvl6pPr>
      <a:lvl7pPr marL="7663775" indent="-783206" algn="l" defTabSz="3135999" rtl="0" fontAlgn="base">
        <a:spcBef>
          <a:spcPct val="20000"/>
        </a:spcBef>
        <a:spcAft>
          <a:spcPct val="0"/>
        </a:spcAft>
        <a:buChar char="»"/>
        <a:defRPr sz="6934">
          <a:solidFill>
            <a:schemeClr val="tx1"/>
          </a:solidFill>
          <a:latin typeface="+mn-lt"/>
        </a:defRPr>
      </a:lvl7pPr>
      <a:lvl8pPr marL="7968590" indent="-783206" algn="l" defTabSz="3135999" rtl="0" fontAlgn="base">
        <a:spcBef>
          <a:spcPct val="20000"/>
        </a:spcBef>
        <a:spcAft>
          <a:spcPct val="0"/>
        </a:spcAft>
        <a:buChar char="»"/>
        <a:defRPr sz="6934">
          <a:solidFill>
            <a:schemeClr val="tx1"/>
          </a:solidFill>
          <a:latin typeface="+mn-lt"/>
        </a:defRPr>
      </a:lvl8pPr>
      <a:lvl9pPr marL="8273406" indent="-783206" algn="l" defTabSz="3135999" rtl="0" fontAlgn="base">
        <a:spcBef>
          <a:spcPct val="20000"/>
        </a:spcBef>
        <a:spcAft>
          <a:spcPct val="0"/>
        </a:spcAft>
        <a:buChar char="»"/>
        <a:defRPr sz="6934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12" Type="http://schemas.openxmlformats.org/officeDocument/2006/relationships/image" Target="../media/image8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10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 Box 192">
                <a:extLst>
                  <a:ext uri="{FF2B5EF4-FFF2-40B4-BE49-F238E27FC236}">
                    <a16:creationId xmlns:a16="http://schemas.microsoft.com/office/drawing/2014/main" id="{2CB7918E-FB57-40CC-BAC8-A0DDEB50A83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521440" y="5135390"/>
                <a:ext cx="9875520" cy="487600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76092"/>
                </a:solidFill>
              </a:ln>
              <a:effectLst/>
            </p:spPr>
            <p:txBody>
              <a:bodyPr lIns="97942" tIns="97942" rIns="97942" bIns="97942">
                <a:spAutoFit/>
              </a:bodyPr>
              <a:lstStyle>
                <a:lvl1pPr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457200" indent="-457200" eaLnBrk="1" hangingPunct="1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Calibri" pitchFamily="34" charset="0"/>
                  </a:rPr>
                  <a:t>Exactly map the input data distribution to a latent distribution</a:t>
                </a:r>
              </a:p>
              <a:p>
                <a:pPr marL="457200" indent="-4572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Calibri" pitchFamily="34" charset="0"/>
                </a:endParaRPr>
              </a:p>
              <a:p>
                <a:pPr algn="ctr" eaLnBrk="1" hangingPunct="1"/>
                <a:endParaRPr lang="en-US" sz="3200" dirty="0">
                  <a:latin typeface="Calibri" pitchFamily="34" charset="0"/>
                </a:endParaRPr>
              </a:p>
              <a:p>
                <a:pPr algn="ctr" eaLnBrk="1" hangingPunct="1"/>
                <a:endParaRPr lang="en-US" sz="3200" dirty="0">
                  <a:latin typeface="Calibri" pitchFamily="34" charset="0"/>
                </a:endParaRPr>
              </a:p>
              <a:p>
                <a:pPr algn="ctr" eaLnBrk="1" hangingPunct="1"/>
                <a:endParaRPr lang="en-US" sz="3200" dirty="0">
                  <a:latin typeface="Calibri" pitchFamily="34" charset="0"/>
                </a:endParaRPr>
              </a:p>
              <a:p>
                <a:pPr algn="ctr" eaLnBrk="1" hangingPunct="1"/>
                <a:endParaRPr lang="en-US" sz="3200" dirty="0">
                  <a:latin typeface="Calibri" pitchFamily="34" charset="0"/>
                </a:endParaRPr>
              </a:p>
              <a:p>
                <a:pPr algn="ctr" eaLnBrk="1" hangingPunct="1"/>
                <a:endParaRPr lang="en-US" sz="2000" dirty="0">
                  <a:latin typeface="Calibri" pitchFamily="34" charset="0"/>
                </a:endParaRPr>
              </a:p>
              <a:p>
                <a:pPr algn="ctr" eaLnBrk="1" hangingPunct="1"/>
                <a:r>
                  <a:rPr lang="en-US" sz="2800" i="1" dirty="0">
                    <a:latin typeface="Calibri" pitchFamily="34" charset="0"/>
                  </a:rPr>
                  <a:t>Data space				Latent Space</a:t>
                </a:r>
              </a:p>
              <a:p>
                <a:pPr eaLnBrk="1" hangingPunct="1"/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200" i="1" dirty="0">
                    <a:latin typeface="Calibri" pitchFamily="34" charset="0"/>
                  </a:rPr>
                  <a:t> </a:t>
                </a:r>
                <a:r>
                  <a:rPr lang="en-US" sz="3200" dirty="0">
                    <a:latin typeface="Calibri" pitchFamily="34" charset="0"/>
                  </a:rPr>
                  <a:t>is a diffeomorphism</a:t>
                </a:r>
                <a:endParaRPr lang="en-US" sz="3200" i="1" dirty="0">
                  <a:latin typeface="Calibri" pitchFamily="34" charset="0"/>
                </a:endParaRPr>
              </a:p>
            </p:txBody>
          </p:sp>
        </mc:Choice>
        <mc:Fallback xmlns="">
          <p:sp>
            <p:nvSpPr>
              <p:cNvPr id="35" name="Text Box 192">
                <a:extLst>
                  <a:ext uri="{FF2B5EF4-FFF2-40B4-BE49-F238E27FC236}">
                    <a16:creationId xmlns:a16="http://schemas.microsoft.com/office/drawing/2014/main" id="{2CB7918E-FB57-40CC-BAC8-A0DDEB50A8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521440" y="5135390"/>
                <a:ext cx="9875520" cy="4876001"/>
              </a:xfrm>
              <a:prstGeom prst="rect">
                <a:avLst/>
              </a:prstGeom>
              <a:blipFill>
                <a:blip r:embed="rId3"/>
                <a:stretch>
                  <a:fillRect l="-1295" t="-374" b="-2120"/>
                </a:stretch>
              </a:blipFill>
              <a:ln w="12700">
                <a:solidFill>
                  <a:srgbClr val="376092"/>
                </a:solidFill>
              </a:ln>
              <a:effectLst/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2" name="Picture 41">
            <a:extLst>
              <a:ext uri="{FF2B5EF4-FFF2-40B4-BE49-F238E27FC236}">
                <a16:creationId xmlns:a16="http://schemas.microsoft.com/office/drawing/2014/main" id="{37C249CA-7E9E-4BB5-AEBB-C7BE5404A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21565" y="6398741"/>
            <a:ext cx="7713386" cy="2465917"/>
          </a:xfrm>
          <a:prstGeom prst="rect">
            <a:avLst/>
          </a:prstGeom>
        </p:spPr>
      </p:pic>
      <p:sp>
        <p:nvSpPr>
          <p:cNvPr id="88" name="Text Box 191 1">
            <a:extLst>
              <a:ext uri="{FF2B5EF4-FFF2-40B4-BE49-F238E27FC236}">
                <a16:creationId xmlns:a16="http://schemas.microsoft.com/office/drawing/2014/main" id="{EC4977A3-D5DF-4D4F-A209-41606951F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48142" y="5130909"/>
            <a:ext cx="9875523" cy="8076877"/>
          </a:xfrm>
          <a:prstGeom prst="rect">
            <a:avLst/>
          </a:prstGeom>
          <a:solidFill>
            <a:schemeClr val="bg1"/>
          </a:solidFill>
          <a:ln w="12700">
            <a:solidFill>
              <a:srgbClr val="376092"/>
            </a:solidFill>
          </a:ln>
          <a:effectLst/>
        </p:spPr>
        <p:txBody>
          <a:bodyPr wrap="square"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Training loss on the first 300 epochs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Spike on 30: addition of MSE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Our converges faster than Input Convex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endParaRPr lang="en-US" sz="3200" dirty="0">
              <a:latin typeface="Calibri" pitchFamily="34" charset="0"/>
            </a:endParaRP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Ground Truth is Fully-Connected Network’s predictions</a:t>
            </a: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</p:txBody>
      </p:sp>
      <p:sp>
        <p:nvSpPr>
          <p:cNvPr id="2050" name="Rectangle 6"/>
          <p:cNvSpPr>
            <a:spLocks noChangeArrowheads="1"/>
          </p:cNvSpPr>
          <p:nvPr/>
        </p:nvSpPr>
        <p:spPr bwMode="auto">
          <a:xfrm>
            <a:off x="0" y="0"/>
            <a:ext cx="32918400" cy="4465019"/>
          </a:xfrm>
          <a:prstGeom prst="rect">
            <a:avLst/>
          </a:prstGeom>
          <a:solidFill>
            <a:srgbClr val="376092"/>
          </a:solidFill>
          <a:ln w="38100">
            <a:noFill/>
            <a:miter lim="800000"/>
          </a:ln>
        </p:spPr>
        <p:txBody>
          <a:bodyPr lIns="91440" tIns="45720" rIns="91440" bIns="45720" anchor="ctr"/>
          <a:lstStyle>
            <a:defPPr>
              <a:defRPr kern="1200" smtId="4294967295"/>
            </a:defPPr>
          </a:lstStyle>
          <a:p>
            <a:pPr algn="ctr" defTabSz="3135999"/>
            <a:endParaRPr lang="en-US" sz="3600" b="1" dirty="0">
              <a:solidFill>
                <a:schemeClr val="tx2"/>
              </a:solidFill>
              <a:latin typeface="Gill Sans" pitchFamily="34" charset="0"/>
            </a:endParaRPr>
          </a:p>
        </p:txBody>
      </p:sp>
      <p:sp>
        <p:nvSpPr>
          <p:cNvPr id="17" name="Text Placeholder 5 1">
            <a:extLst>
              <a:ext uri="{FF2B5EF4-FFF2-40B4-BE49-F238E27FC236}">
                <a16:creationId xmlns:a16="http://schemas.microsoft.com/office/drawing/2014/main" id="{3C692E3D-DC3F-4135-8AD1-E59A301CDC56}"/>
              </a:ext>
            </a:extLst>
          </p:cNvPr>
          <p:cNvSpPr txBox="1">
            <a:spLocks/>
          </p:cNvSpPr>
          <p:nvPr/>
        </p:nvSpPr>
        <p:spPr>
          <a:xfrm>
            <a:off x="7475930" y="694585"/>
            <a:ext cx="17974870" cy="19582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2507516">
              <a:spcBef>
                <a:spcPct val="20000"/>
              </a:spcBef>
              <a:defRPr/>
            </a:pPr>
            <a:r>
              <a:rPr lang="en-US" sz="5700" dirty="0">
                <a:solidFill>
                  <a:schemeClr val="bg1"/>
                </a:solidFill>
                <a:latin typeface="Montserrat Extra Bold" panose="00000900000000000000" pitchFamily="50" charset="0"/>
              </a:rPr>
              <a:t>COMBINING INPUT CONVEXITY AND NORMALIZING FLOWS</a:t>
            </a:r>
          </a:p>
        </p:txBody>
      </p:sp>
      <p:sp>
        <p:nvSpPr>
          <p:cNvPr id="18" name="Text Placeholder 5 2">
            <a:extLst>
              <a:ext uri="{FF2B5EF4-FFF2-40B4-BE49-F238E27FC236}">
                <a16:creationId xmlns:a16="http://schemas.microsoft.com/office/drawing/2014/main" id="{E7D6401D-3904-4628-B3E9-E9D0098C9A4B}"/>
              </a:ext>
            </a:extLst>
          </p:cNvPr>
          <p:cNvSpPr txBox="1">
            <a:spLocks/>
          </p:cNvSpPr>
          <p:nvPr/>
        </p:nvSpPr>
        <p:spPr>
          <a:xfrm>
            <a:off x="4186258" y="2750525"/>
            <a:ext cx="24384000" cy="569387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700" dirty="0">
                <a:solidFill>
                  <a:schemeClr val="bg1"/>
                </a:solidFill>
                <a:latin typeface="Domine" panose="02040503040403060204" pitchFamily="18" charset="0"/>
                <a:cs typeface="Arial" panose="020B0604020202020204" pitchFamily="34" charset="0"/>
              </a:rPr>
              <a:t>Abdul-Karym Ismail                 Michael Moeller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26FF6BE4-FB60-4F2F-9FBC-DBB3018F90E6}"/>
              </a:ext>
            </a:extLst>
          </p:cNvPr>
          <p:cNvSpPr/>
          <p:nvPr/>
        </p:nvSpPr>
        <p:spPr>
          <a:xfrm>
            <a:off x="27889200" y="1557223"/>
            <a:ext cx="4503202" cy="22527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878004BB-8C1A-4DF7-BD15-4C9AD9550DC0}"/>
              </a:ext>
            </a:extLst>
          </p:cNvPr>
          <p:cNvSpPr/>
          <p:nvPr/>
        </p:nvSpPr>
        <p:spPr>
          <a:xfrm>
            <a:off x="449798" y="1676400"/>
            <a:ext cx="4503202" cy="22527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Picture 3" descr="Doctoral students/Postdoctoral students | EURAXESS">
            <a:extLst>
              <a:ext uri="{FF2B5EF4-FFF2-40B4-BE49-F238E27FC236}">
                <a16:creationId xmlns:a16="http://schemas.microsoft.com/office/drawing/2014/main" id="{B32D50F1-34E5-4F65-9F3A-C0FE19654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2554" y="2186075"/>
            <a:ext cx="3144212" cy="102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55C7971A-533B-4724-BCA1-807670A174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39" y="2327380"/>
            <a:ext cx="2982894" cy="846122"/>
          </a:xfrm>
          <a:prstGeom prst="rect">
            <a:avLst/>
          </a:prstGeom>
        </p:spPr>
      </p:pic>
      <p:sp>
        <p:nvSpPr>
          <p:cNvPr id="31" name="Text Box 189">
            <a:extLst>
              <a:ext uri="{FF2B5EF4-FFF2-40B4-BE49-F238E27FC236}">
                <a16:creationId xmlns:a16="http://schemas.microsoft.com/office/drawing/2014/main" id="{E3535CC8-3B41-4321-BEFF-B7B6BCE4A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7280" y="5121374"/>
            <a:ext cx="9875520" cy="3152452"/>
          </a:xfrm>
          <a:prstGeom prst="rect">
            <a:avLst/>
          </a:prstGeom>
          <a:solidFill>
            <a:schemeClr val="bg1"/>
          </a:solidFill>
          <a:ln w="12700">
            <a:solidFill>
              <a:srgbClr val="376092"/>
            </a:solidFill>
          </a:ln>
          <a:effectLst/>
        </p:spPr>
        <p:txBody>
          <a:bodyPr lIns="97942" tIns="97942" rIns="97942" bIns="9794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We developed a model that is provably path connected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The model represents a composition of an Input-Convex Neural network and a Normalizing flow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The model operates in the pixel-wise framework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itchFamily="34" charset="0"/>
              </a:rPr>
              <a:t>A Fully-Connected Network operates as a teacher to the composite model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B4C393-8A81-4BD2-99BE-BB177ADD8167}"/>
              </a:ext>
            </a:extLst>
          </p:cNvPr>
          <p:cNvSpPr/>
          <p:nvPr/>
        </p:nvSpPr>
        <p:spPr>
          <a:xfrm>
            <a:off x="1097280" y="4664174"/>
            <a:ext cx="9875520" cy="457200"/>
          </a:xfrm>
          <a:prstGeom prst="rect">
            <a:avLst/>
          </a:prstGeom>
          <a:solidFill>
            <a:srgbClr val="376092"/>
          </a:solidFill>
          <a:ln w="1270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36" name="Rectangle 33">
            <a:extLst>
              <a:ext uri="{FF2B5EF4-FFF2-40B4-BE49-F238E27FC236}">
                <a16:creationId xmlns:a16="http://schemas.microsoft.com/office/drawing/2014/main" id="{4A86732F-5C2D-4C39-A83B-749A049DD329}"/>
              </a:ext>
            </a:extLst>
          </p:cNvPr>
          <p:cNvSpPr/>
          <p:nvPr/>
        </p:nvSpPr>
        <p:spPr>
          <a:xfrm>
            <a:off x="11521440" y="4664174"/>
            <a:ext cx="9875520" cy="457200"/>
          </a:xfrm>
          <a:prstGeom prst="rect">
            <a:avLst/>
          </a:prstGeom>
          <a:solidFill>
            <a:srgbClr val="376092"/>
          </a:solidFill>
          <a:ln w="1270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Normalizing Flow</a:t>
            </a:r>
            <a:r>
              <a:rPr lang="en-US" sz="3200" b="1" baseline="30000" dirty="0">
                <a:solidFill>
                  <a:schemeClr val="bg1"/>
                </a:solidFill>
              </a:rPr>
              <a:t>[2]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85BC559-5BD6-4EC7-B6F1-3C872651407C}"/>
              </a:ext>
            </a:extLst>
          </p:cNvPr>
          <p:cNvGrpSpPr/>
          <p:nvPr/>
        </p:nvGrpSpPr>
        <p:grpSpPr>
          <a:xfrm>
            <a:off x="11491843" y="10210800"/>
            <a:ext cx="9875520" cy="4600887"/>
            <a:chOff x="11521440" y="11901234"/>
            <a:chExt cx="9875520" cy="4600887"/>
          </a:xfrm>
        </p:grpSpPr>
        <p:sp>
          <p:nvSpPr>
            <p:cNvPr id="33" name="Text Box 194 1">
              <a:extLst>
                <a:ext uri="{FF2B5EF4-FFF2-40B4-BE49-F238E27FC236}">
                  <a16:creationId xmlns:a16="http://schemas.microsoft.com/office/drawing/2014/main" id="{5FEBEBA1-7901-41A8-A169-A0324892EF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521440" y="12364784"/>
              <a:ext cx="9875520" cy="413733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76092"/>
              </a:solidFill>
            </a:ln>
            <a:effectLst/>
          </p:spPr>
          <p:txBody>
            <a:bodyPr lIns="97942" tIns="97942" rIns="97942" bIns="97942">
              <a:sp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342900" indent="-342900" eaLnBrk="1" hangingPunct="1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Constructing the model to be input-convex or path connected can help to incorporate prior knowledge about the task</a:t>
              </a:r>
            </a:p>
            <a:p>
              <a:pPr marL="342900" indent="-342900" eaLnBrk="1" hangingPunct="1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Particularly important when having little training data since models can behave unpredictably and these constraints may serve as “safety” properties</a:t>
              </a:r>
            </a:p>
            <a:p>
              <a:pPr marL="342900" indent="-342900" eaLnBrk="1" hangingPunct="1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Calibri" pitchFamily="34" charset="0"/>
                </a:rPr>
                <a:t>The composition of an input convex model and a diffeomorphism is provably path connected</a:t>
              </a:r>
            </a:p>
          </p:txBody>
        </p:sp>
        <p:sp>
          <p:nvSpPr>
            <p:cNvPr id="40" name="Rectangle 44 1">
              <a:extLst>
                <a:ext uri="{FF2B5EF4-FFF2-40B4-BE49-F238E27FC236}">
                  <a16:creationId xmlns:a16="http://schemas.microsoft.com/office/drawing/2014/main" id="{5BA37F30-BBFB-45E4-999B-BAC35BD8935A}"/>
                </a:ext>
              </a:extLst>
            </p:cNvPr>
            <p:cNvSpPr/>
            <p:nvPr/>
          </p:nvSpPr>
          <p:spPr>
            <a:xfrm>
              <a:off x="11521440" y="11901234"/>
              <a:ext cx="9875520" cy="457200"/>
            </a:xfrm>
            <a:prstGeom prst="rect">
              <a:avLst/>
            </a:prstGeom>
            <a:solidFill>
              <a:srgbClr val="376092"/>
            </a:solidFill>
            <a:ln w="12700">
              <a:solidFill>
                <a:srgbClr val="3760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8971" tIns="24486" rIns="48971" bIns="24486" rtlCol="0" anchor="ctr"/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Convexity and Connectedness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19A1BAD-E0BC-4A82-8986-9BB57C4C6D5F}"/>
              </a:ext>
            </a:extLst>
          </p:cNvPr>
          <p:cNvGrpSpPr/>
          <p:nvPr/>
        </p:nvGrpSpPr>
        <p:grpSpPr>
          <a:xfrm>
            <a:off x="11491843" y="15011400"/>
            <a:ext cx="9875520" cy="4708993"/>
            <a:chOff x="11506200" y="16097948"/>
            <a:chExt cx="9875520" cy="470899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Text Box 194 2">
                  <a:extLst>
                    <a:ext uri="{FF2B5EF4-FFF2-40B4-BE49-F238E27FC236}">
                      <a16:creationId xmlns:a16="http://schemas.microsoft.com/office/drawing/2014/main" id="{AA5238CA-D5E0-4CB8-A9DD-C1A0511A4F1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1506200" y="16555149"/>
                  <a:ext cx="9875520" cy="4251792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376092"/>
                  </a:solidFill>
                </a:ln>
                <a:effectLst/>
              </p:spPr>
              <p:txBody>
                <a:bodyPr lIns="97942" tIns="97942" rIns="97942" bIns="97942">
                  <a:spAutoFit/>
                </a:bodyPr>
                <a:lstStyle>
                  <a:lvl1pPr eaLnBrk="0" hangingPunct="0"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1pPr>
                  <a:lvl2pPr marL="742950" indent="-285750" eaLnBrk="0" hangingPunct="0"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2pPr>
                  <a:lvl3pPr marL="1143000" indent="-228600" eaLnBrk="0" hangingPunct="0"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3pPr>
                  <a:lvl4pPr marL="1600200" indent="-228600" eaLnBrk="0" hangingPunct="0"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4pPr>
                  <a:lvl5pPr marL="2057400" indent="-228600" eaLnBrk="0" hangingPunct="0"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200">
                      <a:solidFill>
                        <a:schemeClr val="tx1"/>
                      </a:solidFill>
                      <a:latin typeface="Arial" charset="0"/>
                    </a:defRPr>
                  </a:lvl9pPr>
                </a:lstStyle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dirty="0">
                      <a:latin typeface="Calibri" pitchFamily="34" charset="0"/>
                    </a:rPr>
                    <a:t>The user-labeled pixels are converted into XYRGB vectors</a:t>
                  </a:r>
                </a:p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dirty="0">
                      <a:latin typeface="Calibri" pitchFamily="34" charset="0"/>
                    </a:rPr>
                    <a:t>An FC-Network: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𝑓𝑐</m:t>
                          </m:r>
                        </m:sub>
                      </m:sSub>
                    </m:oMath>
                  </a14:m>
                  <a:r>
                    <a:rPr lang="en-US" sz="3200" dirty="0">
                      <a:latin typeface="Calibri" pitchFamily="34" charset="0"/>
                    </a:rPr>
                    <a:t>from XYRGB</a:t>
                  </a:r>
                </a:p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dirty="0">
                      <a:latin typeface="Calibri" pitchFamily="34" charset="0"/>
                    </a:rPr>
                    <a:t>A Normalizing Flow: map XY </a:t>
                  </a:r>
                  <a14:m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en-US" sz="3200" dirty="0">
                      <a:latin typeface="Calibri" pitchFamily="34" charset="0"/>
                    </a:rPr>
                    <a:t> to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𝒵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endParaRPr lang="en-US" sz="3200" dirty="0">
                    <a:latin typeface="Calibri" pitchFamily="34" charset="0"/>
                  </a:endParaRPr>
                </a:p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dirty="0">
                      <a:latin typeface="Calibri" pitchFamily="34" charset="0"/>
                    </a:rPr>
                    <a:t>An Input Convex Network: </a:t>
                  </a:r>
                  <a14:m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a14:m>
                  <a:r>
                    <a:rPr lang="en-US" sz="3200" dirty="0">
                      <a:latin typeface="Calibri" pitchFamily="34" charset="0"/>
                    </a:rPr>
                    <a:t> from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𝒵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a14:m>
                  <a:endParaRPr lang="en-US" sz="3200" dirty="0">
                    <a:latin typeface="Calibri" pitchFamily="34" charset="0"/>
                  </a:endParaRPr>
                </a:p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b="0" dirty="0"/>
                    <a:t> </a:t>
                  </a:r>
                  <a14:m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𝐵𝐶𝐸</m:t>
                      </m:r>
                      <m:d>
                        <m:d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𝑓𝑐</m:t>
                              </m:r>
                            </m:sub>
                          </m:sSub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𝐵𝐶𝐸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3200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32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dirty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3200" b="0" i="1" dirty="0" smtClean="0">
                                  <a:latin typeface="Cambria Math" panose="02040503050406030204" pitchFamily="18" charset="0"/>
                                </a:rPr>
                                <m:t>𝑓𝑐</m:t>
                              </m:r>
                            </m:sub>
                          </m:sSub>
                        </m:e>
                      </m:d>
                    </m:oMath>
                  </a14:m>
                  <a:endParaRPr lang="en-US" sz="3200" dirty="0">
                    <a:latin typeface="Calibri" pitchFamily="34" charset="0"/>
                  </a:endParaRPr>
                </a:p>
                <a:p>
                  <a:pPr marL="514350" indent="-514350" eaLnBrk="1" hangingPunct="1">
                    <a:buFont typeface="+mj-lt"/>
                    <a:buAutoNum type="arabicPeriod"/>
                  </a:pPr>
                  <a:r>
                    <a:rPr lang="en-US" sz="3200" dirty="0">
                      <a:latin typeface="Calibri" pitchFamily="34" charset="0"/>
                    </a:rPr>
                    <a:t>At each step </a:t>
                  </a:r>
                  <a:r>
                    <a:rPr lang="en-US" sz="3200" dirty="0" err="1">
                      <a:latin typeface="Calibri" pitchFamily="34" charset="0"/>
                    </a:rPr>
                    <a:t>ReLU</a:t>
                  </a:r>
                  <a:r>
                    <a:rPr lang="en-US" sz="3200" dirty="0">
                      <a:latin typeface="Calibri" pitchFamily="34" charset="0"/>
                    </a:rPr>
                    <a:t> is applied to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sup>
                      </m:sSubSup>
                    </m:oMath>
                  </a14:m>
                  <a:r>
                    <a:rPr lang="en-US" sz="3200" dirty="0">
                      <a:latin typeface="Calibri" pitchFamily="34" charset="0"/>
                    </a:rPr>
                    <a:t> to ensure non-negativity</a:t>
                  </a:r>
                </a:p>
              </p:txBody>
            </p:sp>
          </mc:Choice>
          <mc:Fallback xmlns="">
            <p:sp>
              <p:nvSpPr>
                <p:cNvPr id="64" name="Text Box 194 2">
                  <a:extLst>
                    <a:ext uri="{FF2B5EF4-FFF2-40B4-BE49-F238E27FC236}">
                      <a16:creationId xmlns:a16="http://schemas.microsoft.com/office/drawing/2014/main" id="{AA5238CA-D5E0-4CB8-A9DD-C1A0511A4F1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1506200" y="16555149"/>
                  <a:ext cx="9875520" cy="4251792"/>
                </a:xfrm>
                <a:prstGeom prst="rect">
                  <a:avLst/>
                </a:prstGeom>
                <a:blipFill>
                  <a:blip r:embed="rId8"/>
                  <a:stretch>
                    <a:fillRect l="-1480" t="-857" b="-2429"/>
                  </a:stretch>
                </a:blipFill>
                <a:ln w="12700">
                  <a:solidFill>
                    <a:srgbClr val="376092"/>
                  </a:solidFill>
                </a:ln>
                <a:effectLst/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5" name="Rectangle 44 2">
              <a:extLst>
                <a:ext uri="{FF2B5EF4-FFF2-40B4-BE49-F238E27FC236}">
                  <a16:creationId xmlns:a16="http://schemas.microsoft.com/office/drawing/2014/main" id="{235895FB-AD49-4E8E-BC19-25B9EC6A981B}"/>
                </a:ext>
              </a:extLst>
            </p:cNvPr>
            <p:cNvSpPr/>
            <p:nvPr/>
          </p:nvSpPr>
          <p:spPr>
            <a:xfrm>
              <a:off x="11506200" y="16097948"/>
              <a:ext cx="9875520" cy="457200"/>
            </a:xfrm>
            <a:prstGeom prst="rect">
              <a:avLst/>
            </a:prstGeom>
            <a:solidFill>
              <a:srgbClr val="376092"/>
            </a:solidFill>
            <a:ln w="12700">
              <a:solidFill>
                <a:srgbClr val="3760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8971" tIns="24486" rIns="48971" bIns="24486" rtlCol="0" anchor="ctr"/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Architecture and Training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4639AEA-1CD2-4058-911A-D63DDC321472}"/>
              </a:ext>
            </a:extLst>
          </p:cNvPr>
          <p:cNvGrpSpPr/>
          <p:nvPr/>
        </p:nvGrpSpPr>
        <p:grpSpPr>
          <a:xfrm>
            <a:off x="17373600" y="20109374"/>
            <a:ext cx="8174827" cy="1090674"/>
            <a:chOff x="1066800" y="19964400"/>
            <a:chExt cx="8033851" cy="954489"/>
          </a:xfrm>
        </p:grpSpPr>
        <p:sp>
          <p:nvSpPr>
            <p:cNvPr id="83" name="TextBox 24 2">
              <a:extLst>
                <a:ext uri="{FF2B5EF4-FFF2-40B4-BE49-F238E27FC236}">
                  <a16:creationId xmlns:a16="http://schemas.microsoft.com/office/drawing/2014/main" id="{8036A936-BCD2-4EFF-AB0B-AEEE5404D8DF}"/>
                </a:ext>
              </a:extLst>
            </p:cNvPr>
            <p:cNvSpPr txBox="1"/>
            <p:nvPr/>
          </p:nvSpPr>
          <p:spPr>
            <a:xfrm>
              <a:off x="1066800" y="19964400"/>
              <a:ext cx="1464657" cy="541893"/>
            </a:xfrm>
            <a:prstGeom prst="rect">
              <a:avLst/>
            </a:prstGeom>
            <a:noFill/>
          </p:spPr>
          <p:txBody>
            <a:bodyPr wrap="none" lIns="48971" tIns="24486" rIns="48971" bIns="24486" rtlCol="0">
              <a:spAutoFit/>
            </a:bodyPr>
            <a:lstStyle/>
            <a:p>
              <a:r>
                <a:rPr lang="en-US" sz="3200" b="1" dirty="0"/>
                <a:t>GitHub</a:t>
              </a:r>
            </a:p>
          </p:txBody>
        </p:sp>
        <p:sp>
          <p:nvSpPr>
            <p:cNvPr id="84" name="TextBox 23 2">
              <a:extLst>
                <a:ext uri="{FF2B5EF4-FFF2-40B4-BE49-F238E27FC236}">
                  <a16:creationId xmlns:a16="http://schemas.microsoft.com/office/drawing/2014/main" id="{57E80EAB-E65C-4F1F-A9EA-2F553D9233CB}"/>
                </a:ext>
              </a:extLst>
            </p:cNvPr>
            <p:cNvSpPr txBox="1"/>
            <p:nvPr/>
          </p:nvSpPr>
          <p:spPr>
            <a:xfrm>
              <a:off x="1066800" y="20606266"/>
              <a:ext cx="8033851" cy="31262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none" lIns="48971" tIns="24486" rIns="48971" bIns="24486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https://github.com/Sp00nyMan/Path-Connected-Segmentation-Network</a:t>
              </a:r>
            </a:p>
          </p:txBody>
        </p:sp>
      </p:grpSp>
      <p:sp>
        <p:nvSpPr>
          <p:cNvPr id="85" name="Rectangle 34 2">
            <a:extLst>
              <a:ext uri="{FF2B5EF4-FFF2-40B4-BE49-F238E27FC236}">
                <a16:creationId xmlns:a16="http://schemas.microsoft.com/office/drawing/2014/main" id="{F13B5C77-B211-4279-ADD5-E5E808F729C3}"/>
              </a:ext>
            </a:extLst>
          </p:cNvPr>
          <p:cNvSpPr/>
          <p:nvPr/>
        </p:nvSpPr>
        <p:spPr>
          <a:xfrm>
            <a:off x="21948146" y="4673709"/>
            <a:ext cx="9875520" cy="457200"/>
          </a:xfrm>
          <a:prstGeom prst="rect">
            <a:avLst/>
          </a:prstGeom>
          <a:solidFill>
            <a:srgbClr val="376092"/>
          </a:solidFill>
          <a:ln w="12700">
            <a:solidFill>
              <a:srgbClr val="376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Numerical Results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1C7151-8946-46CC-8647-715D1084AE53}"/>
              </a:ext>
            </a:extLst>
          </p:cNvPr>
          <p:cNvGrpSpPr/>
          <p:nvPr/>
        </p:nvGrpSpPr>
        <p:grpSpPr>
          <a:xfrm>
            <a:off x="437097" y="20198342"/>
            <a:ext cx="15484333" cy="1570914"/>
            <a:chOff x="11506200" y="19864318"/>
            <a:chExt cx="15163802" cy="1899432"/>
          </a:xfrm>
        </p:grpSpPr>
        <p:sp>
          <p:nvSpPr>
            <p:cNvPr id="30" name="TextBox 26">
              <a:extLst>
                <a:ext uri="{FF2B5EF4-FFF2-40B4-BE49-F238E27FC236}">
                  <a16:creationId xmlns:a16="http://schemas.microsoft.com/office/drawing/2014/main" id="{DD234840-A844-45B1-A6D2-6AB151539C1D}"/>
                </a:ext>
              </a:extLst>
            </p:cNvPr>
            <p:cNvSpPr txBox="1"/>
            <p:nvPr/>
          </p:nvSpPr>
          <p:spPr>
            <a:xfrm>
              <a:off x="11506200" y="19864318"/>
              <a:ext cx="2444092" cy="541893"/>
            </a:xfrm>
            <a:prstGeom prst="rect">
              <a:avLst/>
            </a:prstGeom>
            <a:noFill/>
          </p:spPr>
          <p:txBody>
            <a:bodyPr wrap="none" lIns="48971" tIns="24486" rIns="48971" bIns="24486" rtlCol="0">
              <a:spAutoFit/>
            </a:bodyPr>
            <a:lstStyle/>
            <a:p>
              <a:r>
                <a:rPr lang="en-US" sz="3200" b="1" dirty="0"/>
                <a:t>References: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C04CF44-C2D0-43F8-AD73-173BE6B0CC56}"/>
                </a:ext>
              </a:extLst>
            </p:cNvPr>
            <p:cNvSpPr txBox="1"/>
            <p:nvPr/>
          </p:nvSpPr>
          <p:spPr>
            <a:xfrm>
              <a:off x="13950294" y="19864319"/>
              <a:ext cx="12719708" cy="1899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44855" indent="-244855" defTabSz="2350606" fontAlgn="auto">
                <a:spcBef>
                  <a:spcPts val="0"/>
                </a:spcBef>
                <a:spcAft>
                  <a:spcPts val="0"/>
                </a:spcAft>
                <a:buFont typeface="+mj-lt"/>
                <a:buAutoNum type="arabicPeriod"/>
              </a:pP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Brandon Amos, Lei Xu, J. Zico Kolter Proceedings of the 34th International Conference on Machine Learning, PMLR 70:146-155, 2017.</a:t>
              </a:r>
            </a:p>
            <a:p>
              <a:pPr marL="244855" indent="-244855" defTabSz="2350606" fontAlgn="auto">
                <a:spcBef>
                  <a:spcPts val="0"/>
                </a:spcBef>
                <a:spcAft>
                  <a:spcPts val="0"/>
                </a:spcAft>
                <a:buFont typeface="+mj-lt"/>
                <a:buAutoNum type="arabicPeriod"/>
              </a:pPr>
              <a:r>
                <a:rPr lang="en-US" sz="2400" dirty="0" err="1">
                  <a:solidFill>
                    <a:prstClr val="black"/>
                  </a:solidFill>
                  <a:latin typeface="Calibri"/>
                </a:rPr>
                <a:t>Dinh</a:t>
              </a: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, L., </a:t>
              </a:r>
              <a:r>
                <a:rPr lang="en-US" sz="2400" dirty="0" err="1">
                  <a:solidFill>
                    <a:prstClr val="black"/>
                  </a:solidFill>
                  <a:latin typeface="Calibri"/>
                </a:rPr>
                <a:t>Sohl</a:t>
              </a: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-Dickstein, J., and </a:t>
              </a:r>
              <a:r>
                <a:rPr lang="en-US" sz="2400" dirty="0" err="1">
                  <a:solidFill>
                    <a:prstClr val="black"/>
                  </a:solidFill>
                  <a:latin typeface="Calibri"/>
                </a:rPr>
                <a:t>Bengio</a:t>
              </a: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, S. (2016). Density estimation using Real NVP. </a:t>
              </a:r>
              <a:r>
                <a:rPr lang="en-US" sz="2400" dirty="0" err="1">
                  <a:solidFill>
                    <a:prstClr val="black"/>
                  </a:solidFill>
                  <a:latin typeface="Calibri"/>
                </a:rPr>
                <a:t>arXiv</a:t>
              </a:r>
              <a:r>
                <a:rPr lang="en-US" sz="2400" dirty="0">
                  <a:solidFill>
                    <a:prstClr val="black"/>
                  </a:solidFill>
                  <a:latin typeface="Calibri"/>
                </a:rPr>
                <a:t> preprint arXiv:1605.08803.</a:t>
              </a:r>
            </a:p>
            <a:p>
              <a:endParaRPr lang="ru-RU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1CD65E-A7AF-4681-B979-B91C2638EE66}"/>
              </a:ext>
            </a:extLst>
          </p:cNvPr>
          <p:cNvGrpSpPr/>
          <p:nvPr/>
        </p:nvGrpSpPr>
        <p:grpSpPr>
          <a:xfrm>
            <a:off x="1084580" y="8626574"/>
            <a:ext cx="9875520" cy="5579422"/>
            <a:chOff x="1084580" y="8626574"/>
            <a:chExt cx="9875520" cy="557942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C18EB56-1AE7-4DEB-8DE7-DFDAB0AB7DD5}"/>
                </a:ext>
              </a:extLst>
            </p:cNvPr>
            <p:cNvGrpSpPr/>
            <p:nvPr/>
          </p:nvGrpSpPr>
          <p:grpSpPr>
            <a:xfrm>
              <a:off x="1084580" y="8626574"/>
              <a:ext cx="9875520" cy="5579422"/>
              <a:chOff x="1084580" y="8626574"/>
              <a:chExt cx="9875520" cy="5579422"/>
            </a:xfrm>
          </p:grpSpPr>
          <p:sp>
            <p:nvSpPr>
              <p:cNvPr id="39" name="Text Box 190 1">
                <a:extLst>
                  <a:ext uri="{FF2B5EF4-FFF2-40B4-BE49-F238E27FC236}">
                    <a16:creationId xmlns:a16="http://schemas.microsoft.com/office/drawing/2014/main" id="{4B827BB3-6A19-44BB-87E6-DCC0F9DBC42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84580" y="9083774"/>
                <a:ext cx="9875520" cy="5122222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76092"/>
                </a:solidFill>
              </a:ln>
              <a:effectLst/>
            </p:spPr>
            <p:txBody>
              <a:bodyPr lIns="97942" tIns="97942" rIns="97942" bIns="97942">
                <a:spAutoFit/>
              </a:bodyPr>
              <a:lstStyle>
                <a:lvl1pPr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eaLnBrk="0" hangingPunct="0">
                  <a:defRPr sz="2200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200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+mn-lt"/>
                  </a:rPr>
                  <a:t>Image Segmentation with two classes: background and foreground</a:t>
                </a: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+mn-lt"/>
                  </a:rPr>
                  <a:t>Training data from user input (scribbles)</a:t>
                </a: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+mn-lt"/>
                </a:endParaRP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+mn-lt"/>
                </a:endParaRP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+mn-lt"/>
                </a:endParaRP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+mn-lt"/>
                </a:endParaRP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3200" dirty="0">
                  <a:latin typeface="+mn-lt"/>
                </a:endParaRPr>
              </a:p>
              <a:p>
                <a:pPr marL="342900" indent="-342900" eaLnBrk="1" hangingPunct="1">
                  <a:buFont typeface="Arial" panose="020B0604020202020204" pitchFamily="34" charset="0"/>
                  <a:buChar char="•"/>
                </a:pPr>
                <a:endParaRPr lang="en-US" sz="2400" dirty="0">
                  <a:latin typeface="+mn-lt"/>
                </a:endParaRPr>
              </a:p>
              <a:p>
                <a:pPr eaLnBrk="1" hangingPunct="1"/>
                <a:r>
                  <a:rPr lang="en-US" sz="3200" dirty="0">
                    <a:latin typeface="+mn-lt"/>
                  </a:rPr>
                  <a:t>	   </a:t>
                </a:r>
                <a:r>
                  <a:rPr lang="en-US" sz="2800" i="1" dirty="0">
                    <a:latin typeface="+mn-lt"/>
                  </a:rPr>
                  <a:t>background</a:t>
                </a:r>
                <a:r>
                  <a:rPr lang="en-US" sz="3200" dirty="0">
                    <a:latin typeface="+mn-lt"/>
                  </a:rPr>
                  <a:t>				</a:t>
                </a:r>
                <a:r>
                  <a:rPr lang="en-US" sz="2800" i="1" dirty="0">
                    <a:latin typeface="+mn-lt"/>
                  </a:rPr>
                  <a:t>foreground</a:t>
                </a:r>
                <a:endParaRPr lang="en-US" sz="3200" i="1" dirty="0">
                  <a:latin typeface="+mn-lt"/>
                </a:endParaRPr>
              </a:p>
            </p:txBody>
          </p:sp>
          <p:sp>
            <p:nvSpPr>
              <p:cNvPr id="34" name="Rectangle 32 1">
                <a:extLst>
                  <a:ext uri="{FF2B5EF4-FFF2-40B4-BE49-F238E27FC236}">
                    <a16:creationId xmlns:a16="http://schemas.microsoft.com/office/drawing/2014/main" id="{BEBCCB08-4580-47B2-BFA5-8302AAC5563A}"/>
                  </a:ext>
                </a:extLst>
              </p:cNvPr>
              <p:cNvSpPr/>
              <p:nvPr/>
            </p:nvSpPr>
            <p:spPr>
              <a:xfrm>
                <a:off x="1084580" y="8626574"/>
                <a:ext cx="9875520" cy="457200"/>
              </a:xfrm>
              <a:prstGeom prst="rect">
                <a:avLst/>
              </a:prstGeom>
              <a:solidFill>
                <a:srgbClr val="376092"/>
              </a:solidFill>
              <a:ln w="12700">
                <a:solidFill>
                  <a:srgbClr val="3760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8971" tIns="24486" rIns="48971" bIns="24486" rtlCol="0" anchor="ctr"/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</a:rPr>
                  <a:t>Scribble-Supervised Image Segmentation</a:t>
                </a:r>
              </a:p>
            </p:txBody>
          </p:sp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71CAB62-694F-42BC-903B-2AF1EF4D0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5400" y="10938454"/>
              <a:ext cx="4422330" cy="248756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D87A740-AF8C-4706-911E-CFB726E42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9070" y="10938454"/>
              <a:ext cx="4422330" cy="2487561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3CFD734-D15A-47F8-BE81-D9B7AC532C85}"/>
              </a:ext>
            </a:extLst>
          </p:cNvPr>
          <p:cNvGrpSpPr/>
          <p:nvPr/>
        </p:nvGrpSpPr>
        <p:grpSpPr>
          <a:xfrm>
            <a:off x="1084580" y="14532196"/>
            <a:ext cx="9906000" cy="5103368"/>
            <a:chOff x="1048645" y="14813193"/>
            <a:chExt cx="9906000" cy="5103368"/>
          </a:xfrm>
        </p:grpSpPr>
        <p:sp>
          <p:nvSpPr>
            <p:cNvPr id="50" name="Rectangle 32 2">
              <a:extLst>
                <a:ext uri="{FF2B5EF4-FFF2-40B4-BE49-F238E27FC236}">
                  <a16:creationId xmlns:a16="http://schemas.microsoft.com/office/drawing/2014/main" id="{B8F2B3C7-FA6B-4415-AAE9-31D142EFF05B}"/>
                </a:ext>
              </a:extLst>
            </p:cNvPr>
            <p:cNvSpPr/>
            <p:nvPr/>
          </p:nvSpPr>
          <p:spPr>
            <a:xfrm>
              <a:off x="1048645" y="14813193"/>
              <a:ext cx="9906000" cy="457200"/>
            </a:xfrm>
            <a:prstGeom prst="rect">
              <a:avLst/>
            </a:prstGeom>
            <a:solidFill>
              <a:srgbClr val="376092"/>
            </a:solidFill>
            <a:ln w="12700">
              <a:solidFill>
                <a:srgbClr val="3760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8971" tIns="24486" rIns="48971" bIns="24486" rtlCol="0" anchor="ctr"/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Input Convex Neural Network</a:t>
              </a:r>
              <a:r>
                <a:rPr lang="en-US" sz="3200" b="1" baseline="30000" dirty="0">
                  <a:solidFill>
                    <a:schemeClr val="bg1"/>
                  </a:solidFill>
                </a:rPr>
                <a:t>[1]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35D498-E7D8-46C6-9E28-33084E43872D}"/>
                </a:ext>
              </a:extLst>
            </p:cNvPr>
            <p:cNvGrpSpPr/>
            <p:nvPr/>
          </p:nvGrpSpPr>
          <p:grpSpPr>
            <a:xfrm>
              <a:off x="1048645" y="15222020"/>
              <a:ext cx="9906000" cy="4694541"/>
              <a:chOff x="1048645" y="15222020"/>
              <a:chExt cx="9906000" cy="469454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1" name="Text Box 190 2">
                    <a:extLst>
                      <a:ext uri="{FF2B5EF4-FFF2-40B4-BE49-F238E27FC236}">
                        <a16:creationId xmlns:a16="http://schemas.microsoft.com/office/drawing/2014/main" id="{2BC5780C-8108-4B85-B453-8303283177D4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048645" y="15222020"/>
                    <a:ext cx="9906000" cy="4694541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376092"/>
                    </a:solidFill>
                  </a:ln>
                  <a:effectLst/>
                </p:spPr>
                <p:txBody>
                  <a:bodyPr wrap="square" lIns="97942" tIns="97942" rIns="97942" bIns="97942">
                    <a:spAutoFit/>
                  </a:bodyPr>
                  <a:lstStyle>
                    <a:lvl1pPr eaLnBrk="0" hangingPunct="0"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1pPr>
                    <a:lvl2pPr marL="742950" indent="-285750" eaLnBrk="0" hangingPunct="0"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2pPr>
                    <a:lvl3pPr marL="1143000" indent="-228600" eaLnBrk="0" hangingPunct="0"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3pPr>
                    <a:lvl4pPr marL="1600200" indent="-228600" eaLnBrk="0" hangingPunct="0"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4pPr>
                    <a:lvl5pPr marL="2057400" indent="-228600" eaLnBrk="0" hangingPunct="0"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200">
                        <a:solidFill>
                          <a:schemeClr val="tx1"/>
                        </a:solidFill>
                        <a:latin typeface="Arial" charset="0"/>
                      </a:defRPr>
                    </a:lvl9pPr>
                  </a:lstStyle>
                  <a:p>
                    <a:pPr marL="342900" indent="-342900" eaLnBrk="1" hangingPunct="1">
                      <a:buFont typeface="Arial" panose="020B0604020202020204" pitchFamily="34" charset="0"/>
                      <a:buChar char="•"/>
                    </a:pPr>
                    <a:r>
                      <a:rPr lang="en-US" sz="3200" dirty="0">
                        <a:latin typeface="+mn-lt"/>
                      </a:rPr>
                      <a:t>The model is guaranteed to be convex</a:t>
                    </a:r>
                  </a:p>
                  <a:p>
                    <a:pPr algn="ctr" eaLnBrk="1" hangingPunct="1"/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sup>
                              </m:sSubSup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𝛩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oMath>
                      </m:oMathPara>
                    </a14:m>
                    <a:endParaRPr lang="en-US" sz="3200" dirty="0">
                      <a:latin typeface="+mn-lt"/>
                    </a:endParaRPr>
                  </a:p>
                  <a:p>
                    <a:pPr eaLnBrk="1" hangingPunct="1"/>
                    <a14:m>
                      <m:oMath xmlns:m="http://schemas.openxmlformats.org/officeDocument/2006/math"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𝛩</m:t>
                            </m:r>
                          </m:e>
                        </m:d>
                      </m:oMath>
                    </a14:m>
                    <a:r>
                      <a:rPr lang="en-US" sz="3200" b="0" i="1" dirty="0">
                        <a:latin typeface="Cambria Math" panose="02040503050406030204" pitchFamily="18" charset="0"/>
                      </a:rPr>
                      <a:t> </a:t>
                    </a:r>
                    <a:r>
                      <a:rPr lang="en-US" sz="3200" b="0" dirty="0">
                        <a:latin typeface="Cambria Math" panose="02040503050406030204" pitchFamily="18" charset="0"/>
                      </a:rPr>
                      <a:t>is convex in </a:t>
                    </a:r>
                    <a14:m>
                      <m:oMath xmlns:m="http://schemas.openxmlformats.org/officeDocument/2006/math"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a14:m>
                    <a:r>
                      <a:rPr lang="en-US" sz="3200" b="0" i="1" dirty="0">
                        <a:latin typeface="Cambria Math" panose="02040503050406030204" pitchFamily="18" charset="0"/>
                      </a:rPr>
                      <a:t> </a:t>
                    </a:r>
                    <a:r>
                      <a:rPr lang="en-US" sz="3200" b="0" dirty="0">
                        <a:latin typeface="Cambria Math" panose="02040503050406030204" pitchFamily="18" charset="0"/>
                      </a:rPr>
                      <a:t>if </a:t>
                    </a:r>
                    <a:r>
                      <a:rPr lang="en-US" sz="3200" b="0" i="1" dirty="0">
                        <a:latin typeface="Cambria Math" panose="02040503050406030204" pitchFamily="18" charset="0"/>
                      </a:rPr>
                      <a:t> </a:t>
                    </a:r>
                    <a14:m>
                      <m:oMath xmlns:m="http://schemas.openxmlformats.org/officeDocument/2006/math">
                        <m:sSubSup>
                          <m:sSubSup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bSup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≥0 ∀</m:t>
                        </m:r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𝑖</m:t>
                        </m:r>
                      </m:oMath>
                    </a14:m>
                    <a:r>
                      <a:rPr lang="en-US" sz="3200" b="0" i="1" dirty="0">
                        <a:latin typeface="Cambria Math" panose="02040503050406030204" pitchFamily="18" charset="0"/>
                      </a:rPr>
                      <a:t> </a:t>
                    </a:r>
                    <a:r>
                      <a:rPr lang="en-US" sz="3200" b="0" dirty="0">
                        <a:latin typeface="Cambria Math" panose="02040503050406030204" pitchFamily="18" charset="0"/>
                      </a:rPr>
                      <a:t>and </a:t>
                    </a:r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a14:m>
                    <a:r>
                      <a:rPr lang="en-US" sz="3200" b="0" i="1" dirty="0">
                        <a:latin typeface="Cambria Math" panose="02040503050406030204" pitchFamily="18" charset="0"/>
                      </a:rPr>
                      <a:t> </a:t>
                    </a:r>
                    <a:r>
                      <a:rPr lang="en-US" sz="3200" b="0" dirty="0">
                        <a:latin typeface="Cambria Math" panose="02040503050406030204" pitchFamily="18" charset="0"/>
                      </a:rPr>
                      <a:t>are convex and non-decreasing</a:t>
                    </a:r>
                    <a:endParaRPr lang="en-US" sz="3200" b="0" i="1" dirty="0">
                      <a:latin typeface="Cambria Math" panose="020405030504060302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1" name="Text Box 190 2">
                    <a:extLst>
                      <a:ext uri="{FF2B5EF4-FFF2-40B4-BE49-F238E27FC236}">
                        <a16:creationId xmlns:a16="http://schemas.microsoft.com/office/drawing/2014/main" id="{2BC5780C-8108-4B85-B453-8303283177D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>
                    <a:off x="1048645" y="15222020"/>
                    <a:ext cx="9906000" cy="4694541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 l="-1475" t="-389" b="-648"/>
                    </a:stretch>
                  </a:blipFill>
                  <a:ln w="12700">
                    <a:solidFill>
                      <a:srgbClr val="376092"/>
                    </a:solidFill>
                  </a:ln>
                  <a:effectLst/>
                </p:spPr>
                <p:txBody>
                  <a:bodyPr/>
                  <a:lstStyle/>
                  <a:p>
                    <a:r>
                      <a:rPr lang="ru-RU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9C81753-B3E5-41F4-8E37-8B40E68A07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01399" y="15874360"/>
                <a:ext cx="6540962" cy="239465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B4A974D-1A67-4E3D-A7AA-DABE4912688E}"/>
                  </a:ext>
                </a:extLst>
              </p:cNvPr>
              <p:cNvSpPr txBox="1"/>
              <p:nvPr/>
            </p:nvSpPr>
            <p:spPr>
              <a:xfrm>
                <a:off x="15977154" y="7209596"/>
                <a:ext cx="802207" cy="4221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B4A974D-1A67-4E3D-A7AA-DABE491268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77154" y="7209596"/>
                <a:ext cx="802207" cy="422103"/>
              </a:xfrm>
              <a:prstGeom prst="rect">
                <a:avLst/>
              </a:prstGeom>
              <a:blipFill>
                <a:blip r:embed="rId13"/>
                <a:stretch>
                  <a:fillRect b="-188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338D57BF-737B-422B-A059-625FD22F91AC}"/>
              </a:ext>
            </a:extLst>
          </p:cNvPr>
          <p:cNvGrpSpPr/>
          <p:nvPr/>
        </p:nvGrpSpPr>
        <p:grpSpPr>
          <a:xfrm>
            <a:off x="21943060" y="13678296"/>
            <a:ext cx="9903460" cy="5143104"/>
            <a:chOff x="21943060" y="12916296"/>
            <a:chExt cx="9903460" cy="5143104"/>
          </a:xfrm>
        </p:grpSpPr>
        <p:sp>
          <p:nvSpPr>
            <p:cNvPr id="87" name="Text Box 191 2">
              <a:extLst>
                <a:ext uri="{FF2B5EF4-FFF2-40B4-BE49-F238E27FC236}">
                  <a16:creationId xmlns:a16="http://schemas.microsoft.com/office/drawing/2014/main" id="{24C802C3-3174-4F0F-865B-C5FCD03209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971000" y="13352676"/>
              <a:ext cx="9875520" cy="470672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376092"/>
              </a:solidFill>
            </a:ln>
            <a:effectLst/>
          </p:spPr>
          <p:txBody>
            <a:bodyPr wrap="square" lIns="97942" tIns="97942" rIns="97942" bIns="97942">
              <a:spAutoFit/>
            </a:bodyPr>
            <a:lstStyle>
              <a:lvl1pPr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 sz="22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2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342900" indent="-342900" eaLnBrk="1" hangingPunct="1">
                <a:buFont typeface="Arial" panose="020B0604020202020204" pitchFamily="34" charset="0"/>
                <a:buChar char="•"/>
              </a:pPr>
              <a:endParaRPr lang="en-US" sz="3200" dirty="0">
                <a:latin typeface="Calibri" pitchFamily="34" charset="0"/>
              </a:endParaRPr>
            </a:p>
            <a:p>
              <a:pPr marL="342900" indent="-342900" eaLnBrk="1" hangingPunct="1">
                <a:buFont typeface="Arial" panose="020B0604020202020204" pitchFamily="34" charset="0"/>
                <a:buChar char="•"/>
              </a:pPr>
              <a:endParaRPr lang="en-US" sz="3200" dirty="0">
                <a:latin typeface="Calibri" pitchFamily="34" charset="0"/>
              </a:endParaRPr>
            </a:p>
            <a:p>
              <a:pPr lvl="7" indent="0" eaLnBrk="1" hangingPunct="1"/>
              <a:endParaRPr lang="en-US" sz="3200" dirty="0">
                <a:latin typeface="Calibri" pitchFamily="34" charset="0"/>
              </a:endParaRPr>
            </a:p>
            <a:p>
              <a:pPr lvl="7" indent="0" eaLnBrk="1" hangingPunct="1"/>
              <a:endParaRPr lang="en-US" sz="3200" dirty="0">
                <a:latin typeface="Calibri" pitchFamily="34" charset="0"/>
              </a:endParaRPr>
            </a:p>
            <a:p>
              <a:pPr lvl="7" indent="0" eaLnBrk="1" hangingPunct="1"/>
              <a:endParaRPr lang="en-US" sz="1600" dirty="0">
                <a:latin typeface="Calibri" pitchFamily="34" charset="0"/>
              </a:endParaRPr>
            </a:p>
            <a:p>
              <a:pPr eaLnBrk="1" hangingPunct="1"/>
              <a:endParaRPr lang="ru-RU" sz="3200" dirty="0">
                <a:latin typeface="Calibri" pitchFamily="34" charset="0"/>
              </a:endParaRPr>
            </a:p>
            <a:p>
              <a:pPr eaLnBrk="1" hangingPunct="1"/>
              <a:endParaRPr lang="ru-RU" sz="3200" dirty="0">
                <a:latin typeface="Calibri" pitchFamily="34" charset="0"/>
              </a:endParaRPr>
            </a:p>
            <a:p>
              <a:pPr eaLnBrk="1" hangingPunct="1"/>
              <a:endParaRPr lang="ru-RU" sz="3200" dirty="0">
                <a:latin typeface="Calibri" pitchFamily="34" charset="0"/>
              </a:endParaRPr>
            </a:p>
            <a:p>
              <a:pPr eaLnBrk="1" hangingPunct="1"/>
              <a:endParaRPr lang="ru-RU" sz="1050" dirty="0">
                <a:latin typeface="Calibri" pitchFamily="34" charset="0"/>
              </a:endParaRPr>
            </a:p>
            <a:p>
              <a:pPr eaLnBrk="1" hangingPunct="1"/>
              <a:endParaRPr lang="ru-RU" sz="1050" dirty="0">
                <a:latin typeface="Calibri" pitchFamily="34" charset="0"/>
              </a:endParaRPr>
            </a:p>
            <a:p>
              <a:pPr eaLnBrk="1" hangingPunct="1"/>
              <a:r>
                <a:rPr lang="en-US" sz="3200" dirty="0">
                  <a:latin typeface="Calibri" pitchFamily="34" charset="0"/>
                </a:rPr>
                <a:t>	</a:t>
              </a:r>
              <a:r>
                <a:rPr lang="en-US" sz="2800" i="1" dirty="0">
                  <a:latin typeface="Calibri" pitchFamily="34" charset="0"/>
                </a:rPr>
                <a:t>FC Network		   Input Convex 		     Our</a:t>
              </a:r>
              <a:endParaRPr lang="ru-RU" sz="2800" i="1" dirty="0">
                <a:latin typeface="Calibri" pitchFamily="34" charset="0"/>
              </a:endParaRPr>
            </a:p>
          </p:txBody>
        </p:sp>
        <p:sp>
          <p:nvSpPr>
            <p:cNvPr id="86" name="Rectangle 34 3">
              <a:extLst>
                <a:ext uri="{FF2B5EF4-FFF2-40B4-BE49-F238E27FC236}">
                  <a16:creationId xmlns:a16="http://schemas.microsoft.com/office/drawing/2014/main" id="{B72686BE-0F47-4914-B797-EFB163885D43}"/>
                </a:ext>
              </a:extLst>
            </p:cNvPr>
            <p:cNvSpPr/>
            <p:nvPr/>
          </p:nvSpPr>
          <p:spPr>
            <a:xfrm>
              <a:off x="21943060" y="12916296"/>
              <a:ext cx="9875520" cy="436605"/>
            </a:xfrm>
            <a:prstGeom prst="rect">
              <a:avLst/>
            </a:prstGeom>
            <a:solidFill>
              <a:srgbClr val="376092"/>
            </a:solidFill>
            <a:ln w="12700">
              <a:solidFill>
                <a:srgbClr val="3760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8971" tIns="24486" rIns="48971" bIns="24486" rtlCol="0" anchor="ctr"/>
            <a:lstStyle/>
            <a:p>
              <a:pPr algn="ctr"/>
              <a:r>
                <a:rPr lang="en-US" sz="3200" b="1" dirty="0"/>
                <a:t>Visual Results</a:t>
              </a:r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3F44B91C-B42A-40EF-AC68-44A433B0CA37}"/>
                </a:ext>
              </a:extLst>
            </p:cNvPr>
            <p:cNvGrpSpPr/>
            <p:nvPr/>
          </p:nvGrpSpPr>
          <p:grpSpPr>
            <a:xfrm>
              <a:off x="22160754" y="15699202"/>
              <a:ext cx="9537445" cy="1816029"/>
              <a:chOff x="22160754" y="10363200"/>
              <a:chExt cx="9537445" cy="1816029"/>
            </a:xfrm>
          </p:grpSpPr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77CCFFBD-D129-44CA-ABAB-E17695F49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570258" y="10363201"/>
                <a:ext cx="3127941" cy="1816028"/>
              </a:xfrm>
              <a:prstGeom prst="rect">
                <a:avLst/>
              </a:prstGeom>
            </p:spPr>
          </p:pic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03D07188-3B67-4CA0-BCB2-C3C57A3DF4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374600" y="10363200"/>
                <a:ext cx="3127943" cy="1816029"/>
              </a:xfrm>
              <a:prstGeom prst="rect">
                <a:avLst/>
              </a:prstGeom>
            </p:spPr>
          </p:pic>
          <p:pic>
            <p:nvPicPr>
              <p:cNvPr id="77" name="Picture 76">
                <a:extLst>
                  <a:ext uri="{FF2B5EF4-FFF2-40B4-BE49-F238E27FC236}">
                    <a16:creationId xmlns:a16="http://schemas.microsoft.com/office/drawing/2014/main" id="{C9AB0E71-C2D7-4315-AD34-EA2FE94541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2160754" y="10363200"/>
                <a:ext cx="3127942" cy="1816028"/>
              </a:xfrm>
              <a:prstGeom prst="rect">
                <a:avLst/>
              </a:prstGeom>
            </p:spPr>
          </p:pic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0DFCA663-4D2E-4B4B-9645-DA5D545D2957}"/>
                </a:ext>
              </a:extLst>
            </p:cNvPr>
            <p:cNvGrpSpPr/>
            <p:nvPr/>
          </p:nvGrpSpPr>
          <p:grpSpPr>
            <a:xfrm>
              <a:off x="22160753" y="13496093"/>
              <a:ext cx="9556013" cy="2139177"/>
              <a:chOff x="22160753" y="7931491"/>
              <a:chExt cx="9556013" cy="2139177"/>
            </a:xfrm>
          </p:grpSpPr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931E7E0C-3DE7-405A-8354-165E1A9D4D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160753" y="7944882"/>
                <a:ext cx="3127942" cy="2125786"/>
              </a:xfrm>
              <a:prstGeom prst="rect">
                <a:avLst/>
              </a:prstGeom>
            </p:spPr>
          </p:pic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C7066CC0-9666-49AD-A245-EB734B4B2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588824" y="7931491"/>
                <a:ext cx="3127942" cy="2125786"/>
              </a:xfrm>
              <a:prstGeom prst="rect">
                <a:avLst/>
              </a:prstGeom>
            </p:spPr>
          </p:pic>
          <p:pic>
            <p:nvPicPr>
              <p:cNvPr id="90" name="Picture 89">
                <a:extLst>
                  <a:ext uri="{FF2B5EF4-FFF2-40B4-BE49-F238E27FC236}">
                    <a16:creationId xmlns:a16="http://schemas.microsoft.com/office/drawing/2014/main" id="{FEE176B6-7581-446E-BE48-72C86BABBE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372516" y="7944882"/>
                <a:ext cx="3127942" cy="2125786"/>
              </a:xfrm>
              <a:prstGeom prst="rect">
                <a:avLst/>
              </a:prstGeom>
            </p:spPr>
          </p:pic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80DB1CD-9939-49E5-898E-B1DA3BD279E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2160753" y="6861709"/>
            <a:ext cx="3828979" cy="30591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00C8AC-5160-4216-9EEC-F438E59BC1F0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7051000" y="6705600"/>
            <a:ext cx="4219765" cy="3371347"/>
          </a:xfrm>
          <a:prstGeom prst="rect">
            <a:avLst/>
          </a:prstGeom>
        </p:spPr>
      </p:pic>
      <p:graphicFrame>
        <p:nvGraphicFramePr>
          <p:cNvPr id="53" name="Table 5">
            <a:extLst>
              <a:ext uri="{FF2B5EF4-FFF2-40B4-BE49-F238E27FC236}">
                <a16:creationId xmlns:a16="http://schemas.microsoft.com/office/drawing/2014/main" id="{6B55539C-13A2-410E-A3B7-EDC53CEAA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476321"/>
              </p:ext>
            </p:extLst>
          </p:nvPr>
        </p:nvGraphicFramePr>
        <p:xfrm>
          <a:off x="23114363" y="10909044"/>
          <a:ext cx="7518037" cy="196875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70480">
                  <a:extLst>
                    <a:ext uri="{9D8B030D-6E8A-4147-A177-3AD203B41FA5}">
                      <a16:colId xmlns:a16="http://schemas.microsoft.com/office/drawing/2014/main" val="1506632278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val="1062277513"/>
                    </a:ext>
                  </a:extLst>
                </a:gridCol>
                <a:gridCol w="1438593">
                  <a:extLst>
                    <a:ext uri="{9D8B030D-6E8A-4147-A177-3AD203B41FA5}">
                      <a16:colId xmlns:a16="http://schemas.microsoft.com/office/drawing/2014/main" val="1354230466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val="1286936517"/>
                    </a:ext>
                  </a:extLst>
                </a:gridCol>
                <a:gridCol w="1447754">
                  <a:extLst>
                    <a:ext uri="{9D8B030D-6E8A-4147-A177-3AD203B41FA5}">
                      <a16:colId xmlns:a16="http://schemas.microsoft.com/office/drawing/2014/main" val="1774663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Metric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F1</a:t>
                      </a:r>
                      <a:endParaRPr lang="ru-RU" sz="2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 err="1"/>
                        <a:t>IoU</a:t>
                      </a:r>
                      <a:endParaRPr lang="ru-RU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79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Dataset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Apples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Mandarins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Apples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Mandarins</a:t>
                      </a:r>
                      <a:endParaRPr lang="ru-RU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14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1" dirty="0"/>
                        <a:t>Input-Convex</a:t>
                      </a:r>
                      <a:endParaRPr lang="ru-RU" sz="20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0.9709</a:t>
                      </a:r>
                      <a:endParaRPr lang="ru-RU" sz="2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0.9574</a:t>
                      </a:r>
                      <a:endParaRPr lang="ru-RU" sz="2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0.9434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0.9183</a:t>
                      </a:r>
                      <a:endParaRPr lang="ru-RU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77383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1" dirty="0"/>
                        <a:t>Our</a:t>
                      </a:r>
                      <a:endParaRPr lang="ru-RU" sz="20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0.9724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0.9527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0.9464</a:t>
                      </a:r>
                      <a:endParaRPr lang="ru-RU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dirty="0"/>
                        <a:t>0.9097</a:t>
                      </a:r>
                      <a:endParaRPr lang="ru-RU" sz="2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05732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BDFB022-473F-41BA-80BF-AE10485C6DB0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7889200" y="19062202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5.10.08"/>
  <p:tag name="AS_TITLE" val="Aspose.Slides for .NET 4.0"/>
  <p:tag name="AS_VERSION" val="15.8.1.0"/>
</p:tagLst>
</file>

<file path=ppt/theme/theme1.xml><?xml version="1.0" encoding="utf-8"?>
<a:theme xmlns:a="http://schemas.openxmlformats.org/drawingml/2006/main" name="Default Design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894</TotalTime>
  <Words>396</Words>
  <Application>Microsoft Office PowerPoint</Application>
  <PresentationFormat>Custom</PresentationFormat>
  <Paragraphs>99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Cambria Math</vt:lpstr>
      <vt:lpstr>Arial</vt:lpstr>
      <vt:lpstr>Montserrat Extra Bold</vt:lpstr>
      <vt:lpstr>Domine</vt:lpstr>
      <vt:lpstr>Calibri</vt:lpstr>
      <vt:lpstr>Gill Sans</vt:lpstr>
      <vt:lpstr>Default Design</vt:lpstr>
      <vt:lpstr>PowerPoint Presentation</vt:lpstr>
    </vt:vector>
  </TitlesOfParts>
  <Manager/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to create a scientific poster</dc:title>
  <dc:subject>Example Of A Sample Research Poster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Karim Ismail</cp:lastModifiedBy>
  <cp:revision>129</cp:revision>
  <dcterms:modified xsi:type="dcterms:W3CDTF">2023-07-11T17:18:40Z</dcterms:modified>
  <cp:category>science research poster</cp:category>
</cp:coreProperties>
</file>

<file path=docProps/thumbnail.jpeg>
</file>